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handoutMasterIdLst>
    <p:handoutMasterId r:id="rId23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19900" cy="9931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889BE6-4C86-4F4C-BEF3-10954558F7C4}" type="doc">
      <dgm:prSet loTypeId="urn:microsoft.com/office/officeart/2005/8/layout/radial1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2E819E86-02CD-404D-96F1-FA83AA96D898}">
      <dgm:prSet phldrT="[Κείμενο]" custT="1"/>
      <dgm:spPr/>
      <dgm:t>
        <a:bodyPr/>
        <a:lstStyle/>
        <a:p>
          <a:r>
            <a:rPr lang="el-GR" sz="1600" dirty="0" smtClean="0">
              <a:latin typeface="Calibri" panose="020F0502020204030204" pitchFamily="34" charset="0"/>
              <a:cs typeface="Calibri" panose="020F0502020204030204" pitchFamily="34" charset="0"/>
            </a:rPr>
            <a:t>γεγονός</a:t>
          </a:r>
          <a:endParaRPr lang="el-GR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BACD81-2B5A-48A1-B4E3-FD0FCF242558}" type="parTrans" cxnId="{005181F9-C5BD-479A-928F-CC4AA3B692FD}">
      <dgm:prSet/>
      <dgm:spPr/>
      <dgm:t>
        <a:bodyPr/>
        <a:lstStyle/>
        <a:p>
          <a:endParaRPr lang="el-GR"/>
        </a:p>
      </dgm:t>
    </dgm:pt>
    <dgm:pt modelId="{274740A1-3385-44CC-89A7-14282A4106CA}" type="sibTrans" cxnId="{005181F9-C5BD-479A-928F-CC4AA3B692FD}">
      <dgm:prSet/>
      <dgm:spPr/>
      <dgm:t>
        <a:bodyPr/>
        <a:lstStyle/>
        <a:p>
          <a:endParaRPr lang="el-GR"/>
        </a:p>
      </dgm:t>
    </dgm:pt>
    <dgm:pt modelId="{453BE928-0259-452D-9D17-4D69DDD323CA}">
      <dgm:prSet phldrT="[Κείμενο]" custT="1"/>
      <dgm:spPr/>
      <dgm:t>
        <a:bodyPr/>
        <a:lstStyle/>
        <a:p>
          <a:r>
            <a:rPr lang="el-GR" sz="1600" dirty="0" smtClean="0">
              <a:latin typeface="Calibri" panose="020F0502020204030204" pitchFamily="34" charset="0"/>
              <a:cs typeface="Calibri" panose="020F0502020204030204" pitchFamily="34" charset="0"/>
            </a:rPr>
            <a:t>σωματική αντίδραση</a:t>
          </a:r>
          <a:endParaRPr lang="el-GR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CCA36F-1698-4E63-BE89-F5DF4E7EDF98}" type="parTrans" cxnId="{48955F9C-3181-4EF6-9135-E68B215AE2DC}">
      <dgm:prSet/>
      <dgm:spPr/>
      <dgm:t>
        <a:bodyPr/>
        <a:lstStyle/>
        <a:p>
          <a:endParaRPr lang="el-GR"/>
        </a:p>
      </dgm:t>
    </dgm:pt>
    <dgm:pt modelId="{97DA84CE-06EB-4286-ACCF-EB5A6C267212}" type="sibTrans" cxnId="{48955F9C-3181-4EF6-9135-E68B215AE2DC}">
      <dgm:prSet/>
      <dgm:spPr/>
      <dgm:t>
        <a:bodyPr/>
        <a:lstStyle/>
        <a:p>
          <a:endParaRPr lang="el-GR"/>
        </a:p>
      </dgm:t>
    </dgm:pt>
    <dgm:pt modelId="{2606963D-E2FD-44A4-97AF-F91E261F9553}">
      <dgm:prSet phldrT="[Κείμενο]" custT="1"/>
      <dgm:spPr/>
      <dgm:t>
        <a:bodyPr/>
        <a:lstStyle/>
        <a:p>
          <a:r>
            <a:rPr lang="el-GR" sz="1600" dirty="0" smtClean="0">
              <a:latin typeface="Calibri" panose="020F0502020204030204" pitchFamily="34" charset="0"/>
              <a:cs typeface="Calibri" panose="020F0502020204030204" pitchFamily="34" charset="0"/>
            </a:rPr>
            <a:t>συμπεριφορά</a:t>
          </a:r>
          <a:endParaRPr lang="el-GR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4EEAE6-4CEE-45D5-9223-B4228FBFC4CC}" type="parTrans" cxnId="{B977D090-5E4E-430C-AF2E-213385CD9D4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4535E0DC-BC7B-4733-B8B7-72E7B13963C0}" type="sibTrans" cxnId="{B977D090-5E4E-430C-AF2E-213385CD9D49}">
      <dgm:prSet/>
      <dgm:spPr/>
      <dgm:t>
        <a:bodyPr/>
        <a:lstStyle/>
        <a:p>
          <a:endParaRPr lang="el-GR"/>
        </a:p>
      </dgm:t>
    </dgm:pt>
    <dgm:pt modelId="{A578954E-DFCC-45D0-8EFD-B8F901162EE7}">
      <dgm:prSet phldrT="[Κείμενο]"/>
      <dgm:spPr/>
      <dgm:t>
        <a:bodyPr/>
        <a:lstStyle/>
        <a:p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συναισθήματα</a:t>
          </a:r>
          <a:endParaRPr lang="el-G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5B54D7-0A77-4D3D-B0B5-6A62B3FF68CE}" type="parTrans" cxnId="{E72E6EC1-28D8-479D-9F1B-EC85DEBB28C7}">
      <dgm:prSet/>
      <dgm:spPr/>
      <dgm:t>
        <a:bodyPr/>
        <a:lstStyle/>
        <a:p>
          <a:endParaRPr lang="el-GR"/>
        </a:p>
      </dgm:t>
    </dgm:pt>
    <dgm:pt modelId="{138EB46B-FBF6-4ABB-8027-BDDA7CEBCA75}" type="sibTrans" cxnId="{E72E6EC1-28D8-479D-9F1B-EC85DEBB28C7}">
      <dgm:prSet/>
      <dgm:spPr/>
      <dgm:t>
        <a:bodyPr/>
        <a:lstStyle/>
        <a:p>
          <a:endParaRPr lang="el-GR"/>
        </a:p>
      </dgm:t>
    </dgm:pt>
    <dgm:pt modelId="{DC56CB1D-8434-49DF-B126-72927A787270}">
      <dgm:prSet phldrT="[Κείμενο]" custT="1"/>
      <dgm:spPr/>
      <dgm:t>
        <a:bodyPr/>
        <a:lstStyle/>
        <a:p>
          <a:r>
            <a:rPr lang="el-GR" sz="1600" dirty="0" smtClean="0">
              <a:latin typeface="Calibri" panose="020F0502020204030204" pitchFamily="34" charset="0"/>
              <a:cs typeface="Calibri" panose="020F0502020204030204" pitchFamily="34" charset="0"/>
            </a:rPr>
            <a:t>σκέψεις</a:t>
          </a:r>
          <a:endParaRPr lang="el-GR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99808D-CC18-4F7A-93E1-DA7086CE494F}" type="parTrans" cxnId="{B231CE35-CA47-4439-895E-95C73140CE52}">
      <dgm:prSet/>
      <dgm:spPr/>
      <dgm:t>
        <a:bodyPr/>
        <a:lstStyle/>
        <a:p>
          <a:endParaRPr lang="el-GR"/>
        </a:p>
      </dgm:t>
    </dgm:pt>
    <dgm:pt modelId="{E6BBABE8-C873-47E1-A24B-949098A2188A}" type="sibTrans" cxnId="{B231CE35-CA47-4439-895E-95C73140CE52}">
      <dgm:prSet/>
      <dgm:spPr/>
      <dgm:t>
        <a:bodyPr/>
        <a:lstStyle/>
        <a:p>
          <a:endParaRPr lang="el-GR"/>
        </a:p>
      </dgm:t>
    </dgm:pt>
    <dgm:pt modelId="{49516C69-0BE1-4CB5-8A7E-2F7A297CFF72}" type="pres">
      <dgm:prSet presAssocID="{E1889BE6-4C86-4F4C-BEF3-10954558F7C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8DBDB13-8311-4867-B99A-572434609C0E}" type="pres">
      <dgm:prSet presAssocID="{2E819E86-02CD-404D-96F1-FA83AA96D898}" presName="centerShape" presStyleLbl="node0" presStyleIdx="0" presStyleCnt="1" custScaleX="175189" custScaleY="116174"/>
      <dgm:spPr/>
      <dgm:t>
        <a:bodyPr/>
        <a:lstStyle/>
        <a:p>
          <a:endParaRPr lang="el-GR"/>
        </a:p>
      </dgm:t>
    </dgm:pt>
    <dgm:pt modelId="{E5D46A41-7E24-4410-8117-39DC80CC328A}" type="pres">
      <dgm:prSet presAssocID="{C6CCA36F-1698-4E63-BE89-F5DF4E7EDF98}" presName="Name9" presStyleLbl="parChTrans1D2" presStyleIdx="0" presStyleCnt="4"/>
      <dgm:spPr/>
      <dgm:t>
        <a:bodyPr/>
        <a:lstStyle/>
        <a:p>
          <a:endParaRPr lang="el-GR"/>
        </a:p>
      </dgm:t>
    </dgm:pt>
    <dgm:pt modelId="{AC68EBB1-D017-4EA3-868C-2D49C8F53C15}" type="pres">
      <dgm:prSet presAssocID="{C6CCA36F-1698-4E63-BE89-F5DF4E7EDF98}" presName="connTx" presStyleLbl="parChTrans1D2" presStyleIdx="0" presStyleCnt="4"/>
      <dgm:spPr/>
      <dgm:t>
        <a:bodyPr/>
        <a:lstStyle/>
        <a:p>
          <a:endParaRPr lang="el-GR"/>
        </a:p>
      </dgm:t>
    </dgm:pt>
    <dgm:pt modelId="{5E7BA268-7034-4057-B300-09FE0680DE14}" type="pres">
      <dgm:prSet presAssocID="{453BE928-0259-452D-9D17-4D69DDD323CA}" presName="node" presStyleLbl="node1" presStyleIdx="0" presStyleCnt="4" custScaleX="205902" custScaleY="10502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279790-ED3C-4206-844E-052C98844A31}" type="pres">
      <dgm:prSet presAssocID="{484EEAE6-4CEE-45D5-9223-B4228FBFC4CC}" presName="Name9" presStyleLbl="parChTrans1D2" presStyleIdx="1" presStyleCnt="4"/>
      <dgm:spPr/>
      <dgm:t>
        <a:bodyPr/>
        <a:lstStyle/>
        <a:p>
          <a:endParaRPr lang="el-GR"/>
        </a:p>
      </dgm:t>
    </dgm:pt>
    <dgm:pt modelId="{3C5F9A8C-F1A9-4601-958D-8DBAF7F25450}" type="pres">
      <dgm:prSet presAssocID="{484EEAE6-4CEE-45D5-9223-B4228FBFC4CC}" presName="connTx" presStyleLbl="parChTrans1D2" presStyleIdx="1" presStyleCnt="4"/>
      <dgm:spPr/>
      <dgm:t>
        <a:bodyPr/>
        <a:lstStyle/>
        <a:p>
          <a:endParaRPr lang="el-GR"/>
        </a:p>
      </dgm:t>
    </dgm:pt>
    <dgm:pt modelId="{CB8B491F-D02A-430C-8E45-976EE7164599}" type="pres">
      <dgm:prSet presAssocID="{2606963D-E2FD-44A4-97AF-F91E261F9553}" presName="node" presStyleLbl="node1" presStyleIdx="1" presStyleCnt="4" custScaleX="195163" custScaleY="117094" custRadScaleRad="171304" custRadScaleInc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DFF99BC-3CD1-4D65-9197-53D55264DE2F}" type="pres">
      <dgm:prSet presAssocID="{7C5B54D7-0A77-4D3D-B0B5-6A62B3FF68CE}" presName="Name9" presStyleLbl="parChTrans1D2" presStyleIdx="2" presStyleCnt="4"/>
      <dgm:spPr/>
      <dgm:t>
        <a:bodyPr/>
        <a:lstStyle/>
        <a:p>
          <a:endParaRPr lang="el-GR"/>
        </a:p>
      </dgm:t>
    </dgm:pt>
    <dgm:pt modelId="{D2DDB695-50A4-4BCF-B24C-863407D0933B}" type="pres">
      <dgm:prSet presAssocID="{7C5B54D7-0A77-4D3D-B0B5-6A62B3FF68CE}" presName="connTx" presStyleLbl="parChTrans1D2" presStyleIdx="2" presStyleCnt="4"/>
      <dgm:spPr/>
      <dgm:t>
        <a:bodyPr/>
        <a:lstStyle/>
        <a:p>
          <a:endParaRPr lang="el-GR"/>
        </a:p>
      </dgm:t>
    </dgm:pt>
    <dgm:pt modelId="{8AAB52A1-CF0C-405E-B0FB-E00C43EE249F}" type="pres">
      <dgm:prSet presAssocID="{A578954E-DFCC-45D0-8EFD-B8F901162EE7}" presName="node" presStyleLbl="node1" presStyleIdx="2" presStyleCnt="4" custScaleX="208586" custScaleY="10818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25007C-5719-40EB-92F9-9A54FBBB6851}" type="pres">
      <dgm:prSet presAssocID="{C299808D-CC18-4F7A-93E1-DA7086CE494F}" presName="Name9" presStyleLbl="parChTrans1D2" presStyleIdx="3" presStyleCnt="4"/>
      <dgm:spPr/>
      <dgm:t>
        <a:bodyPr/>
        <a:lstStyle/>
        <a:p>
          <a:endParaRPr lang="el-GR"/>
        </a:p>
      </dgm:t>
    </dgm:pt>
    <dgm:pt modelId="{B8F2DC4E-85C0-4EAD-8181-1AEF4FD7BF0E}" type="pres">
      <dgm:prSet presAssocID="{C299808D-CC18-4F7A-93E1-DA7086CE494F}" presName="connTx" presStyleLbl="parChTrans1D2" presStyleIdx="3" presStyleCnt="4"/>
      <dgm:spPr/>
      <dgm:t>
        <a:bodyPr/>
        <a:lstStyle/>
        <a:p>
          <a:endParaRPr lang="el-GR"/>
        </a:p>
      </dgm:t>
    </dgm:pt>
    <dgm:pt modelId="{FE2B7D6C-67D5-4864-BB6E-BA7610EA8416}" type="pres">
      <dgm:prSet presAssocID="{DC56CB1D-8434-49DF-B126-72927A787270}" presName="node" presStyleLbl="node1" presStyleIdx="3" presStyleCnt="4" custScaleX="196399" custScaleY="113344" custRadScaleRad="175545" custRadScaleInc="-399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42AB6B7-6DDE-4518-BF8E-8C3FF3400FF2}" type="presOf" srcId="{C6CCA36F-1698-4E63-BE89-F5DF4E7EDF98}" destId="{E5D46A41-7E24-4410-8117-39DC80CC328A}" srcOrd="0" destOrd="0" presId="urn:microsoft.com/office/officeart/2005/8/layout/radial1"/>
    <dgm:cxn modelId="{105C128E-BFCA-4152-8460-B744E4E89E94}" type="presOf" srcId="{484EEAE6-4CEE-45D5-9223-B4228FBFC4CC}" destId="{3C5F9A8C-F1A9-4601-958D-8DBAF7F25450}" srcOrd="1" destOrd="0" presId="urn:microsoft.com/office/officeart/2005/8/layout/radial1"/>
    <dgm:cxn modelId="{CFAB02CD-163F-4406-83E5-9BEDC8FB3001}" type="presOf" srcId="{453BE928-0259-452D-9D17-4D69DDD323CA}" destId="{5E7BA268-7034-4057-B300-09FE0680DE14}" srcOrd="0" destOrd="0" presId="urn:microsoft.com/office/officeart/2005/8/layout/radial1"/>
    <dgm:cxn modelId="{B231CE35-CA47-4439-895E-95C73140CE52}" srcId="{2E819E86-02CD-404D-96F1-FA83AA96D898}" destId="{DC56CB1D-8434-49DF-B126-72927A787270}" srcOrd="3" destOrd="0" parTransId="{C299808D-CC18-4F7A-93E1-DA7086CE494F}" sibTransId="{E6BBABE8-C873-47E1-A24B-949098A2188A}"/>
    <dgm:cxn modelId="{99C80258-8446-40FA-9354-BE95B0FA143C}" type="presOf" srcId="{DC56CB1D-8434-49DF-B126-72927A787270}" destId="{FE2B7D6C-67D5-4864-BB6E-BA7610EA8416}" srcOrd="0" destOrd="0" presId="urn:microsoft.com/office/officeart/2005/8/layout/radial1"/>
    <dgm:cxn modelId="{7F53D886-EF33-4EC3-97AB-311DCA86D904}" type="presOf" srcId="{C299808D-CC18-4F7A-93E1-DA7086CE494F}" destId="{C325007C-5719-40EB-92F9-9A54FBBB6851}" srcOrd="0" destOrd="0" presId="urn:microsoft.com/office/officeart/2005/8/layout/radial1"/>
    <dgm:cxn modelId="{35B80B3E-D1B0-49D0-8F24-A9D47245082F}" type="presOf" srcId="{E1889BE6-4C86-4F4C-BEF3-10954558F7C4}" destId="{49516C69-0BE1-4CB5-8A7E-2F7A297CFF72}" srcOrd="0" destOrd="0" presId="urn:microsoft.com/office/officeart/2005/8/layout/radial1"/>
    <dgm:cxn modelId="{851A1BF9-6305-453D-8BA9-DC1286E24F6D}" type="presOf" srcId="{C6CCA36F-1698-4E63-BE89-F5DF4E7EDF98}" destId="{AC68EBB1-D017-4EA3-868C-2D49C8F53C15}" srcOrd="1" destOrd="0" presId="urn:microsoft.com/office/officeart/2005/8/layout/radial1"/>
    <dgm:cxn modelId="{84418FC1-44BA-4B0E-A55D-4FC6C64AADFC}" type="presOf" srcId="{2606963D-E2FD-44A4-97AF-F91E261F9553}" destId="{CB8B491F-D02A-430C-8E45-976EE7164599}" srcOrd="0" destOrd="0" presId="urn:microsoft.com/office/officeart/2005/8/layout/radial1"/>
    <dgm:cxn modelId="{B977D090-5E4E-430C-AF2E-213385CD9D49}" srcId="{2E819E86-02CD-404D-96F1-FA83AA96D898}" destId="{2606963D-E2FD-44A4-97AF-F91E261F9553}" srcOrd="1" destOrd="0" parTransId="{484EEAE6-4CEE-45D5-9223-B4228FBFC4CC}" sibTransId="{4535E0DC-BC7B-4733-B8B7-72E7B13963C0}"/>
    <dgm:cxn modelId="{005181F9-C5BD-479A-928F-CC4AA3B692FD}" srcId="{E1889BE6-4C86-4F4C-BEF3-10954558F7C4}" destId="{2E819E86-02CD-404D-96F1-FA83AA96D898}" srcOrd="0" destOrd="0" parTransId="{D2BACD81-2B5A-48A1-B4E3-FD0FCF242558}" sibTransId="{274740A1-3385-44CC-89A7-14282A4106CA}"/>
    <dgm:cxn modelId="{75A1D201-37B2-4340-B440-41A418867C34}" type="presOf" srcId="{A578954E-DFCC-45D0-8EFD-B8F901162EE7}" destId="{8AAB52A1-CF0C-405E-B0FB-E00C43EE249F}" srcOrd="0" destOrd="0" presId="urn:microsoft.com/office/officeart/2005/8/layout/radial1"/>
    <dgm:cxn modelId="{61439637-BBA3-4D23-8D54-1B6D79A18DC2}" type="presOf" srcId="{7C5B54D7-0A77-4D3D-B0B5-6A62B3FF68CE}" destId="{D2DDB695-50A4-4BCF-B24C-863407D0933B}" srcOrd="1" destOrd="0" presId="urn:microsoft.com/office/officeart/2005/8/layout/radial1"/>
    <dgm:cxn modelId="{9C6CD5E7-311E-4BB2-B821-10997D867D14}" type="presOf" srcId="{2E819E86-02CD-404D-96F1-FA83AA96D898}" destId="{08DBDB13-8311-4867-B99A-572434609C0E}" srcOrd="0" destOrd="0" presId="urn:microsoft.com/office/officeart/2005/8/layout/radial1"/>
    <dgm:cxn modelId="{B3245264-8493-4A64-9072-6B44651F6FC3}" type="presOf" srcId="{7C5B54D7-0A77-4D3D-B0B5-6A62B3FF68CE}" destId="{7DFF99BC-3CD1-4D65-9197-53D55264DE2F}" srcOrd="0" destOrd="0" presId="urn:microsoft.com/office/officeart/2005/8/layout/radial1"/>
    <dgm:cxn modelId="{A40A9606-77CB-413E-ACA2-4D6C1B4FEC6D}" type="presOf" srcId="{C299808D-CC18-4F7A-93E1-DA7086CE494F}" destId="{B8F2DC4E-85C0-4EAD-8181-1AEF4FD7BF0E}" srcOrd="1" destOrd="0" presId="urn:microsoft.com/office/officeart/2005/8/layout/radial1"/>
    <dgm:cxn modelId="{48955F9C-3181-4EF6-9135-E68B215AE2DC}" srcId="{2E819E86-02CD-404D-96F1-FA83AA96D898}" destId="{453BE928-0259-452D-9D17-4D69DDD323CA}" srcOrd="0" destOrd="0" parTransId="{C6CCA36F-1698-4E63-BE89-F5DF4E7EDF98}" sibTransId="{97DA84CE-06EB-4286-ACCF-EB5A6C267212}"/>
    <dgm:cxn modelId="{E72E6EC1-28D8-479D-9F1B-EC85DEBB28C7}" srcId="{2E819E86-02CD-404D-96F1-FA83AA96D898}" destId="{A578954E-DFCC-45D0-8EFD-B8F901162EE7}" srcOrd="2" destOrd="0" parTransId="{7C5B54D7-0A77-4D3D-B0B5-6A62B3FF68CE}" sibTransId="{138EB46B-FBF6-4ABB-8027-BDDA7CEBCA75}"/>
    <dgm:cxn modelId="{D33E275F-324E-46BF-B1E7-690B7247D5B6}" type="presOf" srcId="{484EEAE6-4CEE-45D5-9223-B4228FBFC4CC}" destId="{0A279790-ED3C-4206-844E-052C98844A31}" srcOrd="0" destOrd="0" presId="urn:microsoft.com/office/officeart/2005/8/layout/radial1"/>
    <dgm:cxn modelId="{48A0FBB3-E32A-4102-BB02-27D6F6968344}" type="presParOf" srcId="{49516C69-0BE1-4CB5-8A7E-2F7A297CFF72}" destId="{08DBDB13-8311-4867-B99A-572434609C0E}" srcOrd="0" destOrd="0" presId="urn:microsoft.com/office/officeart/2005/8/layout/radial1"/>
    <dgm:cxn modelId="{BF0D1578-1898-404B-9093-A83F29B89B36}" type="presParOf" srcId="{49516C69-0BE1-4CB5-8A7E-2F7A297CFF72}" destId="{E5D46A41-7E24-4410-8117-39DC80CC328A}" srcOrd="1" destOrd="0" presId="urn:microsoft.com/office/officeart/2005/8/layout/radial1"/>
    <dgm:cxn modelId="{2014D5D5-DBD9-4699-8FFA-B804193B502C}" type="presParOf" srcId="{E5D46A41-7E24-4410-8117-39DC80CC328A}" destId="{AC68EBB1-D017-4EA3-868C-2D49C8F53C15}" srcOrd="0" destOrd="0" presId="urn:microsoft.com/office/officeart/2005/8/layout/radial1"/>
    <dgm:cxn modelId="{6475A78F-32F6-4B8B-8388-0D9470BE8ABF}" type="presParOf" srcId="{49516C69-0BE1-4CB5-8A7E-2F7A297CFF72}" destId="{5E7BA268-7034-4057-B300-09FE0680DE14}" srcOrd="2" destOrd="0" presId="urn:microsoft.com/office/officeart/2005/8/layout/radial1"/>
    <dgm:cxn modelId="{EC3523F2-60B5-4D31-A624-86E621F66E4B}" type="presParOf" srcId="{49516C69-0BE1-4CB5-8A7E-2F7A297CFF72}" destId="{0A279790-ED3C-4206-844E-052C98844A31}" srcOrd="3" destOrd="0" presId="urn:microsoft.com/office/officeart/2005/8/layout/radial1"/>
    <dgm:cxn modelId="{A36C1118-3FAA-4DE8-BFF2-4CC3391A709C}" type="presParOf" srcId="{0A279790-ED3C-4206-844E-052C98844A31}" destId="{3C5F9A8C-F1A9-4601-958D-8DBAF7F25450}" srcOrd="0" destOrd="0" presId="urn:microsoft.com/office/officeart/2005/8/layout/radial1"/>
    <dgm:cxn modelId="{97E255EE-586B-43F2-901F-C414A04BA8C6}" type="presParOf" srcId="{49516C69-0BE1-4CB5-8A7E-2F7A297CFF72}" destId="{CB8B491F-D02A-430C-8E45-976EE7164599}" srcOrd="4" destOrd="0" presId="urn:microsoft.com/office/officeart/2005/8/layout/radial1"/>
    <dgm:cxn modelId="{739176F2-95D4-463B-A1C2-3FA073178103}" type="presParOf" srcId="{49516C69-0BE1-4CB5-8A7E-2F7A297CFF72}" destId="{7DFF99BC-3CD1-4D65-9197-53D55264DE2F}" srcOrd="5" destOrd="0" presId="urn:microsoft.com/office/officeart/2005/8/layout/radial1"/>
    <dgm:cxn modelId="{ADFDE2FE-0DC1-4C22-83A3-E94ED9573CD6}" type="presParOf" srcId="{7DFF99BC-3CD1-4D65-9197-53D55264DE2F}" destId="{D2DDB695-50A4-4BCF-B24C-863407D0933B}" srcOrd="0" destOrd="0" presId="urn:microsoft.com/office/officeart/2005/8/layout/radial1"/>
    <dgm:cxn modelId="{A5C7BC5D-5864-4B70-B55B-0C0E47B9802F}" type="presParOf" srcId="{49516C69-0BE1-4CB5-8A7E-2F7A297CFF72}" destId="{8AAB52A1-CF0C-405E-B0FB-E00C43EE249F}" srcOrd="6" destOrd="0" presId="urn:microsoft.com/office/officeart/2005/8/layout/radial1"/>
    <dgm:cxn modelId="{1F74BD68-6AED-43C9-AA7E-6AC8B6A6428F}" type="presParOf" srcId="{49516C69-0BE1-4CB5-8A7E-2F7A297CFF72}" destId="{C325007C-5719-40EB-92F9-9A54FBBB6851}" srcOrd="7" destOrd="0" presId="urn:microsoft.com/office/officeart/2005/8/layout/radial1"/>
    <dgm:cxn modelId="{80CCB5C1-6C20-4EAB-8CD7-E40DF8917FCE}" type="presParOf" srcId="{C325007C-5719-40EB-92F9-9A54FBBB6851}" destId="{B8F2DC4E-85C0-4EAD-8181-1AEF4FD7BF0E}" srcOrd="0" destOrd="0" presId="urn:microsoft.com/office/officeart/2005/8/layout/radial1"/>
    <dgm:cxn modelId="{36BD3288-8C51-48C1-8DEB-1598971B3C88}" type="presParOf" srcId="{49516C69-0BE1-4CB5-8A7E-2F7A297CFF72}" destId="{FE2B7D6C-67D5-4864-BB6E-BA7610EA8416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BDB13-8311-4867-B99A-572434609C0E}">
      <dsp:nvSpPr>
        <dsp:cNvPr id="0" name=""/>
        <dsp:cNvSpPr/>
      </dsp:nvSpPr>
      <dsp:spPr>
        <a:xfrm>
          <a:off x="2539339" y="1181385"/>
          <a:ext cx="1704370" cy="11302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γεγονός</a:t>
          </a:r>
          <a:endParaRPr lang="el-GR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88938" y="1346903"/>
        <a:ext cx="1205172" cy="799192"/>
      </dsp:txXfrm>
    </dsp:sp>
    <dsp:sp modelId="{E5D46A41-7E24-4410-8117-39DC80CC328A}">
      <dsp:nvSpPr>
        <dsp:cNvPr id="0" name=""/>
        <dsp:cNvSpPr/>
      </dsp:nvSpPr>
      <dsp:spPr>
        <a:xfrm rot="16200000">
          <a:off x="3297035" y="1073976"/>
          <a:ext cx="188977" cy="25839"/>
        </a:xfrm>
        <a:custGeom>
          <a:avLst/>
          <a:gdLst/>
          <a:ahLst/>
          <a:cxnLst/>
          <a:rect l="0" t="0" r="0" b="0"/>
          <a:pathLst>
            <a:path>
              <a:moveTo>
                <a:pt x="0" y="12919"/>
              </a:moveTo>
              <a:lnTo>
                <a:pt x="188977" y="1291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386800" y="1082171"/>
        <a:ext cx="9448" cy="9448"/>
      </dsp:txXfrm>
    </dsp:sp>
    <dsp:sp modelId="{5E7BA268-7034-4057-B300-09FE0680DE14}">
      <dsp:nvSpPr>
        <dsp:cNvPr id="0" name=""/>
        <dsp:cNvSpPr/>
      </dsp:nvSpPr>
      <dsp:spPr>
        <a:xfrm>
          <a:off x="2389939" y="-29364"/>
          <a:ext cx="2003169" cy="10217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σωματική αντίδραση</a:t>
          </a:r>
          <a:endParaRPr lang="el-GR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83296" y="120271"/>
        <a:ext cx="1416455" cy="722502"/>
      </dsp:txXfrm>
    </dsp:sp>
    <dsp:sp modelId="{0A279790-ED3C-4206-844E-052C98844A31}">
      <dsp:nvSpPr>
        <dsp:cNvPr id="0" name=""/>
        <dsp:cNvSpPr/>
      </dsp:nvSpPr>
      <dsp:spPr>
        <a:xfrm>
          <a:off x="4243710" y="1733579"/>
          <a:ext cx="365426" cy="25839"/>
        </a:xfrm>
        <a:custGeom>
          <a:avLst/>
          <a:gdLst/>
          <a:ahLst/>
          <a:cxnLst/>
          <a:rect l="0" t="0" r="0" b="0"/>
          <a:pathLst>
            <a:path>
              <a:moveTo>
                <a:pt x="0" y="12919"/>
              </a:moveTo>
              <a:lnTo>
                <a:pt x="365426" y="1291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417287" y="1737363"/>
        <a:ext cx="18271" cy="18271"/>
      </dsp:txXfrm>
    </dsp:sp>
    <dsp:sp modelId="{CB8B491F-D02A-430C-8E45-976EE7164599}">
      <dsp:nvSpPr>
        <dsp:cNvPr id="0" name=""/>
        <dsp:cNvSpPr/>
      </dsp:nvSpPr>
      <dsp:spPr>
        <a:xfrm>
          <a:off x="4609136" y="1176909"/>
          <a:ext cx="1898692" cy="11391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συμπεριφορά</a:t>
          </a:r>
          <a:endParaRPr lang="el-GR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887193" y="1343738"/>
        <a:ext cx="1342578" cy="805520"/>
      </dsp:txXfrm>
    </dsp:sp>
    <dsp:sp modelId="{7DFF99BC-3CD1-4D65-9197-53D55264DE2F}">
      <dsp:nvSpPr>
        <dsp:cNvPr id="0" name=""/>
        <dsp:cNvSpPr/>
      </dsp:nvSpPr>
      <dsp:spPr>
        <a:xfrm rot="5400000">
          <a:off x="3304723" y="2385494"/>
          <a:ext cx="173601" cy="25839"/>
        </a:xfrm>
        <a:custGeom>
          <a:avLst/>
          <a:gdLst/>
          <a:ahLst/>
          <a:cxnLst/>
          <a:rect l="0" t="0" r="0" b="0"/>
          <a:pathLst>
            <a:path>
              <a:moveTo>
                <a:pt x="0" y="12919"/>
              </a:moveTo>
              <a:lnTo>
                <a:pt x="173601" y="1291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387184" y="2394074"/>
        <a:ext cx="8680" cy="8680"/>
      </dsp:txXfrm>
    </dsp:sp>
    <dsp:sp modelId="{8AAB52A1-CF0C-405E-B0FB-E00C43EE249F}">
      <dsp:nvSpPr>
        <dsp:cNvPr id="0" name=""/>
        <dsp:cNvSpPr/>
      </dsp:nvSpPr>
      <dsp:spPr>
        <a:xfrm>
          <a:off x="2376883" y="2485215"/>
          <a:ext cx="2029281" cy="10525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συναισθήματα</a:t>
          </a:r>
          <a:endParaRPr lang="el-GR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74064" y="2639354"/>
        <a:ext cx="1434919" cy="744246"/>
      </dsp:txXfrm>
    </dsp:sp>
    <dsp:sp modelId="{C325007C-5719-40EB-92F9-9A54FBBB6851}">
      <dsp:nvSpPr>
        <dsp:cNvPr id="0" name=""/>
        <dsp:cNvSpPr/>
      </dsp:nvSpPr>
      <dsp:spPr>
        <a:xfrm rot="10692270">
          <a:off x="2125859" y="1766757"/>
          <a:ext cx="414531" cy="25839"/>
        </a:xfrm>
        <a:custGeom>
          <a:avLst/>
          <a:gdLst/>
          <a:ahLst/>
          <a:cxnLst/>
          <a:rect l="0" t="0" r="0" b="0"/>
          <a:pathLst>
            <a:path>
              <a:moveTo>
                <a:pt x="0" y="12919"/>
              </a:moveTo>
              <a:lnTo>
                <a:pt x="414531" y="1291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10800000">
        <a:off x="2322762" y="1769314"/>
        <a:ext cx="20726" cy="20726"/>
      </dsp:txXfrm>
    </dsp:sp>
    <dsp:sp modelId="{FE2B7D6C-67D5-4864-BB6E-BA7610EA8416}">
      <dsp:nvSpPr>
        <dsp:cNvPr id="0" name=""/>
        <dsp:cNvSpPr/>
      </dsp:nvSpPr>
      <dsp:spPr>
        <a:xfrm>
          <a:off x="216650" y="1264727"/>
          <a:ext cx="1910717" cy="11026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σκέψεις</a:t>
          </a:r>
          <a:endParaRPr lang="el-GR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96468" y="1426213"/>
        <a:ext cx="1351081" cy="779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4B975-3A45-489B-B2FB-77AF1DCD8C55}" type="datetimeFigureOut">
              <a:rPr lang="el-GR" smtClean="0"/>
              <a:t>21/10/2016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3792C-D153-47FE-8707-9547F0348A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0116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5EFA9C0-FCB3-4982-95DF-656D70236A96}" type="datetimeFigureOut">
              <a:rPr lang="el-GR" smtClean="0"/>
              <a:t>21/10/2016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FECCB1F-EA42-46ED-8ACB-9E8502BE440D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44008" y="2492896"/>
            <a:ext cx="3546728" cy="158417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l-GR" sz="3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ΦΑΟΥΛ Ή ΠΕΝΑΛΤΥ:</a:t>
            </a:r>
            <a:br>
              <a:rPr lang="el-GR" sz="3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διαχείριση των κρίσεων στην καθημερινότητα</a:t>
            </a:r>
            <a:br>
              <a:rPr lang="el-GR" sz="3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44008" y="4869160"/>
            <a:ext cx="3528392" cy="1116613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Φαίδων Στ.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Καλοτεράκης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/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Κύπρος, Οκτώβριος 2016</a:t>
            </a:r>
          </a:p>
          <a:p>
            <a:endParaRPr lang="el-G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b="1" dirty="0" smtClean="0"/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63250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ΑΓΧΟΣ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2420888"/>
            <a:ext cx="6777317" cy="1969444"/>
          </a:xfrm>
        </p:spPr>
        <p:txBody>
          <a:bodyPr/>
          <a:lstStyle/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εξωτερικοί και εσωτερικοί παράγοντες</a:t>
            </a:r>
          </a:p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οξύ και χρόνιο άγχος</a:t>
            </a:r>
          </a:p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θετικό άγχος</a:t>
            </a:r>
          </a:p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συμπτώματα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4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Γνωστική </a:t>
            </a:r>
            <a:r>
              <a:rPr lang="el-G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Συμπεριφορική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Θεραπεία (ΓΣΘ)</a:t>
            </a:r>
            <a:b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Cognitive Behavioral Therapy (CBT) 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392642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Ευθύγραμμο βέλος σύνδεσης 5"/>
          <p:cNvCxnSpPr/>
          <p:nvPr/>
        </p:nvCxnSpPr>
        <p:spPr>
          <a:xfrm flipH="1">
            <a:off x="2771800" y="3084773"/>
            <a:ext cx="576064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5508104" y="3084773"/>
            <a:ext cx="576064" cy="4162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>
            <a:off x="2771800" y="4797152"/>
            <a:ext cx="648072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 flipH="1">
            <a:off x="5436096" y="4725144"/>
            <a:ext cx="504056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7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776864" cy="114300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άγχος ως ισορροπία ή ανισορροπία</a:t>
            </a:r>
            <a:endParaRPr lang="el-G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5184576" cy="31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75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el-GR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ΑΓΧΟΣ</a:t>
            </a:r>
            <a:r>
              <a:rPr lang="el-G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Πως </a:t>
            </a:r>
            <a:r>
              <a:rPr lang="el-GR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αντιμετωπίζουμε το άγχος</a:t>
            </a:r>
            <a:endParaRPr lang="el-GR" sz="27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2060849"/>
            <a:ext cx="6777317" cy="2736304"/>
          </a:xfrm>
        </p:spPr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Μειώστε τις απαιτήσεις των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άλλων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Αυξήστε τις ικανότητες αντιμετώπισης που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διαθέτετε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Μη βλέπετε τα πράγματα πιο δύσκολα από όσο είναι. Κάντε τα δύσκολα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εύκολα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Αφήστε τον πανικό για αργότερα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Αυξήστε τις ικανότητες αντιμετώπισης που διαθέτετε: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1600" y="1772816"/>
            <a:ext cx="7200800" cy="4392488"/>
          </a:xfrm>
        </p:spPr>
        <p:txBody>
          <a:bodyPr>
            <a:normAutofit fontScale="47500" lnSpcReduction="20000"/>
          </a:bodyPr>
          <a:lstStyle/>
          <a:p>
            <a:pPr marL="68580" indent="0">
              <a:lnSpc>
                <a:spcPct val="170000"/>
              </a:lnSpc>
              <a:buNone/>
              <a:tabLst>
                <a:tab pos="361950" algn="l"/>
              </a:tabLst>
            </a:pP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α.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	οργανωθείτε	</a:t>
            </a:r>
          </a:p>
          <a:p>
            <a:pPr marL="68580" indent="0">
              <a:lnSpc>
                <a:spcPct val="170000"/>
              </a:lnSpc>
              <a:buNone/>
              <a:tabLst>
                <a:tab pos="361950" algn="l"/>
              </a:tabLst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β.	φτιάξτε λίστες	</a:t>
            </a:r>
          </a:p>
          <a:p>
            <a:pPr marL="68580" indent="0">
              <a:buNone/>
              <a:tabLst>
                <a:tab pos="361950" algn="l"/>
              </a:tabLst>
            </a:pP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.	αναλάβετε λιγότερα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γίνετε πιο ρεαλιστές σχετικά με το χρόνο σας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εξουσιοδοτήστε κάποιον άλλο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αναρωτηθείτε γιατί κάνετε ότι κάνετε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δώστε προτεραιότητα στις δουλειές που μπορείτε να χειριστείτε καλύτερα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είστε ειλικρινείς σχετικά με το πότε μπορείτε να παραδώσετε κάτι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μην πιέζεστε υπερβολικά και μην αισθάνεστε ότι οφείλετε να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ανταποκρίνεστε πάντα στις προσδοκίες των άλλων</a:t>
            </a:r>
          </a:p>
          <a:p>
            <a:pPr marL="809625" indent="-273050">
              <a:buFont typeface="Wingdings" panose="05000000000000000000" pitchFamily="2" charset="2"/>
              <a:buChar char="§"/>
            </a:pP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σκεφτείτε τι είναι πιο χρήσιμο ή ενδιαφέρον για εσάς και επικεντρωθείτε σε αυτό</a:t>
            </a:r>
          </a:p>
          <a:p>
            <a:pPr marL="85725" indent="0">
              <a:lnSpc>
                <a:spcPct val="170000"/>
              </a:lnSpc>
              <a:buNone/>
              <a:tabLst>
                <a:tab pos="361950" algn="l"/>
              </a:tabLst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δ. 	βάλτε στο πρόγραμμα και λίγη διασκέδαση</a:t>
            </a:r>
          </a:p>
          <a:p>
            <a:pPr marL="85725" indent="0">
              <a:lnSpc>
                <a:spcPct val="170000"/>
              </a:lnSpc>
              <a:buNone/>
              <a:tabLst>
                <a:tab pos="361950" algn="l"/>
              </a:tabLst>
            </a:pPr>
            <a:r>
              <a:rPr lang="el-G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ε.	μην αναβάλλετε πράγματα	  </a:t>
            </a:r>
            <a:r>
              <a:rPr lang="el-GR" sz="3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88900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9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Κάντε τα δύσκολα εύκολα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1600" y="2060848"/>
            <a:ext cx="6777317" cy="3508977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Αύριο έρχεται η αδερφή μου για να πάρει το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laptop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… που όμως το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χάλασα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indent="-361950">
              <a:buNone/>
              <a:tabLst>
                <a:tab pos="542925" algn="l"/>
              </a:tabLst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α.	θα φύγω από το σπίτι και θα προσποιηθώ ότι ξέχασα πως θα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ερχόταν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indent="-361950">
              <a:buNone/>
              <a:tabLst>
                <a:tab pos="542925" algn="l"/>
              </a:tabLst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β.	θα της το δώσω χωρίς να της πω ότι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χάλασε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indent="-361950">
              <a:buNone/>
              <a:tabLst>
                <a:tab pos="542925" algn="l"/>
              </a:tabLst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γ.	θα το παραδεχτώ και θα δεχτώ τις αναπόφευκτες επιπλήξεις της (δηλαδή τις φωνές της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indent="-361950">
              <a:buNone/>
              <a:tabLst>
                <a:tab pos="542925" algn="l"/>
              </a:tabLst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δ.	θα της πω: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κάποιος άλλος το χάλασε και εγώ τώρα το βλέπω πρώτη φορά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542925" indent="-361950">
              <a:buNone/>
              <a:tabLst>
                <a:tab pos="542925" algn="l"/>
              </a:tabLst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ε.	θα ζητήσω συγνώμη και θα προτείνω να το πάω στον τεχνικό για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επισκευή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indent="-361950">
              <a:buNone/>
              <a:tabLst>
                <a:tab pos="542925" algn="l"/>
              </a:tabLst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indent="-361950">
              <a:buNone/>
              <a:tabLst>
                <a:tab pos="542925" algn="l"/>
              </a:tabLst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5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2808312" cy="60113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ΑΓΩΝΙΑ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442" y="908720"/>
            <a:ext cx="2590751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Έλλειψη 6"/>
          <p:cNvSpPr/>
          <p:nvPr/>
        </p:nvSpPr>
        <p:spPr>
          <a:xfrm>
            <a:off x="555601" y="2780928"/>
            <a:ext cx="2448272" cy="17487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Σκέψεις</a:t>
            </a:r>
          </a:p>
          <a:p>
            <a:pPr algn="ctr"/>
            <a:r>
              <a:rPr lang="el-G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υπερεκτίμηση του κινδύνου, υποτίμηση της ικανότητας να ανταπεξέλθουμε, παρερμηνείες, ανυπομονησία, αρνητικές προκαταλήψεις</a:t>
            </a:r>
            <a:endParaRPr lang="el-G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Έλλειψη 7"/>
          <p:cNvSpPr/>
          <p:nvPr/>
        </p:nvSpPr>
        <p:spPr>
          <a:xfrm>
            <a:off x="6300191" y="2780928"/>
            <a:ext cx="2373163" cy="1689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Συμπεριφορά</a:t>
            </a:r>
          </a:p>
          <a:p>
            <a:pPr algn="ctr"/>
            <a:r>
              <a:rPr lang="el-G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Επιρρέπεια σε ατυχήματα, αναβλητικότητα, αποφυγή, αναζήτηση επιβεβαίωσης</a:t>
            </a:r>
            <a:endParaRPr lang="el-G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Έλλειψη 8"/>
          <p:cNvSpPr/>
          <p:nvPr/>
        </p:nvSpPr>
        <p:spPr>
          <a:xfrm>
            <a:off x="3386733" y="2840011"/>
            <a:ext cx="2373982" cy="1689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Κατάσταση</a:t>
            </a:r>
          </a:p>
          <a:p>
            <a:pPr algn="ctr"/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προκαλεί αγωνία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Έλλειψη 9"/>
          <p:cNvSpPr/>
          <p:nvPr/>
        </p:nvSpPr>
        <p:spPr>
          <a:xfrm>
            <a:off x="3409603" y="4747965"/>
            <a:ext cx="2373982" cy="1689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Συναισθήματα</a:t>
            </a:r>
          </a:p>
          <a:p>
            <a:pPr algn="ctr"/>
            <a:r>
              <a:rPr lang="el-G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Πανικός, φόβος, τρόμος, αμφιβολία, </a:t>
            </a:r>
            <a:r>
              <a:rPr lang="el-G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ευερεθιστότητα</a:t>
            </a:r>
            <a:endParaRPr lang="el-G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2771800" y="4313634"/>
            <a:ext cx="720080" cy="771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>
            <a:endCxn id="9" idx="2"/>
          </p:cNvCxnSpPr>
          <p:nvPr/>
        </p:nvCxnSpPr>
        <p:spPr>
          <a:xfrm>
            <a:off x="3003873" y="3684859"/>
            <a:ext cx="3828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>
            <a:stCxn id="2051" idx="2"/>
          </p:cNvCxnSpPr>
          <p:nvPr/>
        </p:nvCxnSpPr>
        <p:spPr>
          <a:xfrm flipH="1">
            <a:off x="4596594" y="2564904"/>
            <a:ext cx="11224" cy="2160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>
            <a:off x="5783585" y="3684859"/>
            <a:ext cx="44459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 flipH="1">
            <a:off x="5652120" y="4313634"/>
            <a:ext cx="1080120" cy="771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>
            <a:endCxn id="10" idx="0"/>
          </p:cNvCxnSpPr>
          <p:nvPr/>
        </p:nvCxnSpPr>
        <p:spPr>
          <a:xfrm>
            <a:off x="4573724" y="4529707"/>
            <a:ext cx="22870" cy="2182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 flipH="1">
            <a:off x="2555776" y="2204864"/>
            <a:ext cx="853827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>
            <a:off x="6005884" y="1844824"/>
            <a:ext cx="942380" cy="9951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0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/>
          </a:bodyPr>
          <a:lstStyle/>
          <a:p>
            <a:pPr marL="1438275" indent="-1438275"/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ΑΝΗΣΥΧΙΑ: οι τρεις βασικές δικαιολογίες για να ανησυχούμε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Ανησυχία δεν σημαίνει απαραίτητα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υπευθυνότητα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rabicPeriod"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ανησυχώ σημαίνει ενδιαφέρομαι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544513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14375" indent="-169863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όταν ανησυχούμε, εμποδίζουμε τα άσχημα γεγονότα να συμβούν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3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592" y="1124744"/>
            <a:ext cx="7200800" cy="4824536"/>
          </a:xfrm>
        </p:spPr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 startAt="2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Ανησυχία δεν σημαίνει απαραίτητα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έλεγχος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όταν ανησυχώ, αισθάνομαι ότι ελέγχω την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κατάσταση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αν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συχία είναι ένας αποτελεσματικός μηχανισμός επίλυσης προβλημάτων και με κάνει να νοιώθω περισσότερο σίγουρος για τις επιλογές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μου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ανησυχία θα με προετοιμάσει για ένα άσχημο αποτέλεσμα και θα με προστατεύσει από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αυτό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4513" indent="0">
              <a:buNone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rabicPeriod" startAt="2"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1600" y="2060848"/>
            <a:ext cx="6849209" cy="2808312"/>
          </a:xfrm>
        </p:spPr>
        <p:txBody>
          <a:bodyPr/>
          <a:lstStyle/>
          <a:p>
            <a:pPr marL="525780" indent="-457200">
              <a:buFont typeface="+mj-lt"/>
              <a:buAutoNum type="arabicPeriod" startAt="3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Ανησυχώ δεν σημαίνει απαραίτητα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κίνητρο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6325" indent="-1008063">
              <a:buFont typeface="+mj-lt"/>
              <a:buAutoNum type="arabicPeriod" startAt="3"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6325" indent="-1008063"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	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ανησυχία είναι ένα κίνητρο για να κάνω αυτό που πρέπει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969111" cy="3715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75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ΟΔΗΓΙΕΣ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ΠΡΟΣ ΝΑΥΤΙΛΟΜΕΝΟΥΣ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1700808"/>
            <a:ext cx="6777317" cy="3508977"/>
          </a:xfrm>
        </p:spPr>
        <p:txBody>
          <a:bodyPr>
            <a:normAutofit fontScale="85000" lnSpcReduction="10000"/>
          </a:bodyPr>
          <a:lstStyle/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καταναλώστε τροφές που εμποδίζουν το άγχος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άσκηση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ελαττώστε ή κόψτε το ποτό, τη νικοτίνη και την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καφεΐνη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κοιμηθείτε αρκετά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ρίξτε τους ρυθμούς σας (πνευματικά και σωματικά)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ανοίξτε τις καρδιές σας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δείτε την αστεία πλευρά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αποφύγετε τις άσκοπες συγκρούσεις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βρείτε χρόνο για τους φίλους σας και την οικογένειά σας</a:t>
            </a:r>
          </a:p>
          <a:p>
            <a:pPr marL="525780" indent="-457200">
              <a:lnSpc>
                <a:spcPct val="110000"/>
              </a:lnSpc>
              <a:buFont typeface="+mj-lt"/>
              <a:buAutoNum type="arabicPeriod"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1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412875"/>
            <a:ext cx="8007350" cy="4191000"/>
          </a:xfrm>
        </p:spPr>
        <p:txBody>
          <a:bodyPr/>
          <a:lstStyle/>
          <a:p>
            <a:endParaRPr lang="el-GR" altLang="el-GR" dirty="0"/>
          </a:p>
          <a:p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n-US" altLang="el-GR" dirty="0"/>
              <a:t>   </a:t>
            </a:r>
            <a:r>
              <a:rPr lang="el-GR" altLang="el-GR" dirty="0"/>
              <a:t>                 </a:t>
            </a:r>
            <a:r>
              <a:rPr lang="el-GR" altLang="el-GR" dirty="0">
                <a:latin typeface="Calibri" pitchFamily="34" charset="0"/>
              </a:rPr>
              <a:t>σας  ευχαριστώ !</a:t>
            </a:r>
          </a:p>
          <a:p>
            <a:endParaRPr lang="el-GR" altLang="el-GR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endParaRPr lang="el-GR" altLang="el-GR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el-GR" dirty="0">
                <a:latin typeface="Calibri" pitchFamily="34" charset="0"/>
              </a:rPr>
              <a:t>     </a:t>
            </a:r>
            <a:r>
              <a:rPr lang="el-GR" altLang="el-GR" dirty="0">
                <a:latin typeface="Calibri" pitchFamily="34" charset="0"/>
              </a:rPr>
              <a:t>                             </a:t>
            </a:r>
            <a:r>
              <a:rPr lang="en-US" altLang="el-GR" sz="2800" dirty="0">
                <a:latin typeface="Calibri" pitchFamily="34" charset="0"/>
              </a:rPr>
              <a:t>phaedon.kal@ketheathess.gr</a:t>
            </a:r>
            <a:endParaRPr lang="el-GR" altLang="el-GR" sz="2800" dirty="0">
              <a:latin typeface="Calibri" pitchFamily="34" charset="0"/>
            </a:endParaRPr>
          </a:p>
          <a:p>
            <a:endParaRPr lang="el-GR" alt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3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184482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ζωή είναι δύσκολη</a:t>
            </a:r>
            <a:endParaRPr lang="el-GR" sz="2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1556792"/>
            <a:ext cx="6777317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σύνδρομο του Βέγγου</a:t>
            </a:r>
          </a:p>
          <a:p>
            <a:pPr marL="68580" indent="0">
              <a:buNone/>
            </a:pPr>
            <a:endParaRPr lang="el-G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l-G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r">
              <a:buNone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 μύθος του </a:t>
            </a:r>
            <a:r>
              <a:rPr lang="el-GR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Σίσσυ</a:t>
            </a:r>
            <a:r>
              <a:rPr lang="el-GR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</a:t>
            </a:r>
            <a:r>
              <a:rPr lang="el-GR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ου</a:t>
            </a:r>
            <a:endParaRPr lang="el-GR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1600" y="2420888"/>
            <a:ext cx="7344816" cy="1512168"/>
          </a:xfrm>
        </p:spPr>
        <p:txBody>
          <a:bodyPr/>
          <a:lstStyle/>
          <a:p>
            <a:pPr marL="68580" indent="0">
              <a:buNone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περισσότερες καθημερινές κρίσεις δημιουργούνται από καταστάσεις που μας φέρνουν άγχος, αγωνία και ανησυχία</a:t>
            </a:r>
            <a:endParaRPr lang="el-GR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7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47664" y="2492896"/>
            <a:ext cx="6192688" cy="1440160"/>
          </a:xfrm>
        </p:spPr>
        <p:txBody>
          <a:bodyPr/>
          <a:lstStyle/>
          <a:p>
            <a:pPr marL="68580" indent="0"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ΑΓΧΟΣ, η ΑΓΩΝΙΑ και η ΑΝΗΣΥΧΙΑ </a:t>
            </a:r>
          </a:p>
          <a:p>
            <a:pPr marL="68580" indent="0">
              <a:buNone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μας δημιουργούν την αίσθηση ότι χάνουμε </a:t>
            </a: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τον </a:t>
            </a:r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έλεγχο των πραγμάτων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ΑΓΧΟΣ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2420888"/>
            <a:ext cx="6777317" cy="1969444"/>
          </a:xfrm>
        </p:spPr>
        <p:txBody>
          <a:bodyPr/>
          <a:lstStyle/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Αντίδραση σε μια κατάσταση ή ένα γεγονός που μας ασκεί πίεση. Μας επηρεάζει συναισθηματικά και σωματικά και επιδρά στις σκέψεις και στη συμπεριφορά μας.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ΑΓΩΝΙΑ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393380"/>
          </a:xfrm>
        </p:spPr>
        <p:txBody>
          <a:bodyPr/>
          <a:lstStyle/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συναίσθημα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 Σε σχέση με το άγχος πρόκειται για έναν φόβο αποτυχίας ή μια αντίληψη απειλής ή κινδύνου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ΑΝΗΣΥΧΙΑ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177356"/>
          </a:xfrm>
        </p:spPr>
        <p:txBody>
          <a:bodyPr/>
          <a:lstStyle/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Μια διαδικασία αρνητικής σκέψης         </a:t>
            </a:r>
          </a:p>
          <a:p>
            <a:pPr marL="363538" indent="0">
              <a:buNone/>
              <a:tabLst>
                <a:tab pos="361950" algn="l"/>
              </a:tabLst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σχετική με το μέλλον, π.χ.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κι αν όμως…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;”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407</Words>
  <Application>Microsoft Office PowerPoint</Application>
  <PresentationFormat>Προβολή στην οθόνη (4:3)</PresentationFormat>
  <Paragraphs>108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Austin</vt:lpstr>
      <vt:lpstr>ΦΑΟΥΛ Ή ΠΕΝΑΛΤΥ: Η διαχείριση των κρίσεων στην καθημερινότητα    </vt:lpstr>
      <vt:lpstr>Παρουσίαση του PowerPoint</vt:lpstr>
      <vt:lpstr>η ζωή είναι δύσκολη</vt:lpstr>
      <vt:lpstr>Παρουσίαση του PowerPoint</vt:lpstr>
      <vt:lpstr>Παρουσίαση του PowerPoint</vt:lpstr>
      <vt:lpstr>Παρουσίαση του PowerPoint</vt:lpstr>
      <vt:lpstr>ΑΓΧΟΣ</vt:lpstr>
      <vt:lpstr>ΑΓΩΝΙΑ</vt:lpstr>
      <vt:lpstr>ΑΝΗΣΥΧΙΑ</vt:lpstr>
      <vt:lpstr>ΑΓΧΟΣ</vt:lpstr>
      <vt:lpstr>Γνωστική Συμπεριφορική Θεραπεία (ΓΣΘ) Cognitive Behavioral Therapy (CBT) </vt:lpstr>
      <vt:lpstr>Το άγχος ως ισορροπία ή ανισορροπία</vt:lpstr>
      <vt:lpstr>ΑΓΧΟΣ  Πως αντιμετωπίζουμε το άγχος</vt:lpstr>
      <vt:lpstr>Αυξήστε τις ικανότητες αντιμετώπισης που διαθέτετε:</vt:lpstr>
      <vt:lpstr>Κάντε τα δύσκολα εύκολα</vt:lpstr>
      <vt:lpstr>ΑΓΩΝΙΑ</vt:lpstr>
      <vt:lpstr>ΑΝΗΣΥΧΙΑ: οι τρεις βασικές δικαιολογίες για να ανησυχούμε</vt:lpstr>
      <vt:lpstr>Παρουσίαση του PowerPoint</vt:lpstr>
      <vt:lpstr>Παρουσίαση του PowerPoint</vt:lpstr>
      <vt:lpstr>ΟΔΗΓΙΕΣ ΠΡΟΣ ΝΑΥΤΙΛΟΜΕΝΟΥΣ</vt:lpstr>
      <vt:lpstr>Παρουσίαση του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ΚΕΘΕΑ</dc:creator>
  <cp:lastModifiedBy>ΚΕΘΕΑ</cp:lastModifiedBy>
  <cp:revision>19</cp:revision>
  <cp:lastPrinted>2016-10-21T09:27:17Z</cp:lastPrinted>
  <dcterms:created xsi:type="dcterms:W3CDTF">2016-10-20T10:32:00Z</dcterms:created>
  <dcterms:modified xsi:type="dcterms:W3CDTF">2016-10-21T09:42:15Z</dcterms:modified>
</cp:coreProperties>
</file>